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5" r:id="rId3"/>
    <p:sldId id="267" r:id="rId4"/>
    <p:sldId id="269" r:id="rId5"/>
    <p:sldId id="257" r:id="rId6"/>
    <p:sldId id="258" r:id="rId7"/>
    <p:sldId id="259" r:id="rId8"/>
    <p:sldId id="262" r:id="rId9"/>
    <p:sldId id="263" r:id="rId10"/>
    <p:sldId id="266" r:id="rId11"/>
    <p:sldId id="260" r:id="rId12"/>
    <p:sldId id="268"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AC5F057C-F471-436D-AA17-FFBC3ACDB553}" type="datetimeFigureOut">
              <a:rPr lang="en-US" smtClean="0"/>
              <a:t>9/10/2011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C2632BFA-C25A-473E-960A-B16D21907A98}"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5F057C-F471-436D-AA17-FFBC3ACDB553}" type="datetimeFigureOut">
              <a:rPr lang="en-US" smtClean="0"/>
              <a:t>9/10/2011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632BFA-C25A-473E-960A-B16D21907A9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5F057C-F471-436D-AA17-FFBC3ACDB553}" type="datetimeFigureOut">
              <a:rPr lang="en-US" smtClean="0"/>
              <a:t>9/10/2011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632BFA-C25A-473E-960A-B16D21907A9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5F057C-F471-436D-AA17-FFBC3ACDB553}" type="datetimeFigureOut">
              <a:rPr lang="en-US" smtClean="0"/>
              <a:t>9/10/2011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632BFA-C25A-473E-960A-B16D21907A9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C5F057C-F471-436D-AA17-FFBC3ACDB553}" type="datetimeFigureOut">
              <a:rPr lang="en-US" smtClean="0"/>
              <a:t>9/10/2011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C2632BFA-C25A-473E-960A-B16D21907A9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C5F057C-F471-436D-AA17-FFBC3ACDB553}" type="datetimeFigureOut">
              <a:rPr lang="en-US" smtClean="0"/>
              <a:t>9/10/2011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632BFA-C25A-473E-960A-B16D21907A9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C5F057C-F471-436D-AA17-FFBC3ACDB553}" type="datetimeFigureOut">
              <a:rPr lang="en-US" smtClean="0"/>
              <a:t>9/10/2011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632BFA-C25A-473E-960A-B16D21907A9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C5F057C-F471-436D-AA17-FFBC3ACDB553}" type="datetimeFigureOut">
              <a:rPr lang="en-US" smtClean="0"/>
              <a:t>9/10/2011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632BFA-C25A-473E-960A-B16D21907A9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5F057C-F471-436D-AA17-FFBC3ACDB553}" type="datetimeFigureOut">
              <a:rPr lang="en-US" smtClean="0"/>
              <a:t>9/10/2011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632BFA-C25A-473E-960A-B16D21907A9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C5F057C-F471-436D-AA17-FFBC3ACDB553}" type="datetimeFigureOut">
              <a:rPr lang="en-US" smtClean="0"/>
              <a:t>9/10/2011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632BFA-C25A-473E-960A-B16D21907A9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C5F057C-F471-436D-AA17-FFBC3ACDB553}" type="datetimeFigureOut">
              <a:rPr lang="en-US" smtClean="0"/>
              <a:t>9/10/2011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632BFA-C25A-473E-960A-B16D21907A9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C5F057C-F471-436D-AA17-FFBC3ACDB553}" type="datetimeFigureOut">
              <a:rPr lang="en-US" smtClean="0"/>
              <a:t>9/10/2011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2632BFA-C25A-473E-960A-B16D21907A98}"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67000"/>
            <a:ext cx="7772400" cy="1470025"/>
          </a:xfrm>
        </p:spPr>
        <p:txBody>
          <a:bodyPr>
            <a:noAutofit/>
          </a:bodyPr>
          <a:lstStyle/>
          <a:p>
            <a:r>
              <a:rPr lang="en-US" sz="6600" dirty="0" smtClean="0">
                <a:solidFill>
                  <a:schemeClr val="accent1">
                    <a:lumMod val="60000"/>
                    <a:lumOff val="40000"/>
                  </a:schemeClr>
                </a:solidFill>
              </a:rPr>
              <a:t>Using Models To teach argument</a:t>
            </a:r>
            <a:endParaRPr lang="en-US" sz="6600" dirty="0">
              <a:solidFill>
                <a:schemeClr val="accent1">
                  <a:lumMod val="60000"/>
                  <a:lumOff val="40000"/>
                </a:schemeClr>
              </a:solidFill>
            </a:endParaRPr>
          </a:p>
        </p:txBody>
      </p:sp>
      <p:sp>
        <p:nvSpPr>
          <p:cNvPr id="3" name="Subtitle 2"/>
          <p:cNvSpPr>
            <a:spLocks noGrp="1"/>
          </p:cNvSpPr>
          <p:nvPr>
            <p:ph type="subTitle" idx="1"/>
          </p:nvPr>
        </p:nvSpPr>
        <p:spPr>
          <a:xfrm>
            <a:off x="1371600" y="4495800"/>
            <a:ext cx="6400800" cy="1752600"/>
          </a:xfrm>
        </p:spPr>
        <p:txBody>
          <a:bodyPr/>
          <a:lstStyle/>
          <a:p>
            <a:r>
              <a:rPr lang="en-US" dirty="0" smtClean="0">
                <a:solidFill>
                  <a:schemeClr val="accent1">
                    <a:lumMod val="60000"/>
                    <a:lumOff val="40000"/>
                  </a:schemeClr>
                </a:solidFill>
              </a:rPr>
              <a:t>Angela </a:t>
            </a:r>
            <a:r>
              <a:rPr lang="en-US" dirty="0" err="1" smtClean="0">
                <a:solidFill>
                  <a:schemeClr val="accent1">
                    <a:lumMod val="60000"/>
                    <a:lumOff val="40000"/>
                  </a:schemeClr>
                </a:solidFill>
              </a:rPr>
              <a:t>Faulhaber</a:t>
            </a:r>
            <a:endParaRPr lang="en-US" dirty="0" smtClean="0">
              <a:solidFill>
                <a:schemeClr val="accent1">
                  <a:lumMod val="60000"/>
                  <a:lumOff val="40000"/>
                </a:schemeClr>
              </a:solidFill>
            </a:endParaRPr>
          </a:p>
          <a:p>
            <a:r>
              <a:rPr lang="en-US" dirty="0" smtClean="0">
                <a:solidFill>
                  <a:schemeClr val="accent1">
                    <a:lumMod val="60000"/>
                    <a:lumOff val="40000"/>
                  </a:schemeClr>
                </a:solidFill>
              </a:rPr>
              <a:t>faulhaam@muohio.edu</a:t>
            </a:r>
            <a:endParaRPr lang="en-US" dirty="0">
              <a:solidFill>
                <a:schemeClr val="accent1">
                  <a:lumMod val="60000"/>
                  <a:lumOff val="40000"/>
                </a:schemeClr>
              </a:solidFill>
            </a:endParaRPr>
          </a:p>
        </p:txBody>
      </p:sp>
    </p:spTree>
    <p:extLst>
      <p:ext uri="{BB962C8B-B14F-4D97-AF65-F5344CB8AC3E}">
        <p14:creationId xmlns:p14="http://schemas.microsoft.com/office/powerpoint/2010/main" val="2366345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Lesson: Three-peat</a:t>
            </a:r>
            <a:endParaRPr lang="en-US" dirty="0"/>
          </a:p>
        </p:txBody>
      </p:sp>
      <p:sp>
        <p:nvSpPr>
          <p:cNvPr id="3" name="Content Placeholder 2"/>
          <p:cNvSpPr>
            <a:spLocks noGrp="1"/>
          </p:cNvSpPr>
          <p:nvPr>
            <p:ph idx="1"/>
          </p:nvPr>
        </p:nvSpPr>
        <p:spPr/>
        <p:txBody>
          <a:bodyPr/>
          <a:lstStyle/>
          <a:p>
            <a:r>
              <a:rPr lang="en-US" dirty="0" smtClean="0"/>
              <a:t>What do I notice (make a rule)?</a:t>
            </a:r>
          </a:p>
          <a:p>
            <a:pPr marL="0" indent="0">
              <a:buNone/>
            </a:pPr>
            <a:endParaRPr lang="en-US" dirty="0" smtClean="0"/>
          </a:p>
          <a:p>
            <a:r>
              <a:rPr lang="en-US" dirty="0" smtClean="0"/>
              <a:t>Why would an author use this?</a:t>
            </a:r>
          </a:p>
          <a:p>
            <a:pPr marL="0" indent="0">
              <a:buNone/>
            </a:pPr>
            <a:endParaRPr lang="en-US" dirty="0" smtClean="0"/>
          </a:p>
          <a:p>
            <a:r>
              <a:rPr lang="en-US" dirty="0" smtClean="0"/>
              <a:t>How does the author do it?</a:t>
            </a:r>
          </a:p>
          <a:p>
            <a:pPr marL="0" indent="0">
              <a:buNone/>
            </a:pPr>
            <a:endParaRPr lang="en-US" dirty="0" smtClean="0"/>
          </a:p>
          <a:p>
            <a:r>
              <a:rPr lang="en-US" dirty="0" smtClean="0"/>
              <a:t>How can I use it in my writing?</a:t>
            </a:r>
            <a:endParaRPr lang="en-US" dirty="0"/>
          </a:p>
        </p:txBody>
      </p:sp>
    </p:spTree>
    <p:extLst>
      <p:ext uri="{BB962C8B-B14F-4D97-AF65-F5344CB8AC3E}">
        <p14:creationId xmlns:p14="http://schemas.microsoft.com/office/powerpoint/2010/main" val="4008571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Three-peat examples </a:t>
            </a:r>
            <a:br>
              <a:rPr lang="en-US" dirty="0" smtClean="0"/>
            </a:br>
            <a:r>
              <a:rPr lang="en-US" dirty="0" smtClean="0"/>
              <a:t>from Gibbs’ article</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4691717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Autofit/>
          </a:bodyPr>
          <a:lstStyle/>
          <a:p>
            <a:r>
              <a:rPr lang="en-US" sz="8000" dirty="0" smtClean="0"/>
              <a:t>Now try it in your writing…</a:t>
            </a:r>
            <a:endParaRPr lang="en-US" sz="8000" dirty="0"/>
          </a:p>
        </p:txBody>
      </p:sp>
    </p:spTree>
    <p:extLst>
      <p:ext uri="{BB962C8B-B14F-4D97-AF65-F5344CB8AC3E}">
        <p14:creationId xmlns:p14="http://schemas.microsoft.com/office/powerpoint/2010/main" val="23675400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a:t>
            </a:r>
            <a:endParaRPr lang="en-US" dirty="0"/>
          </a:p>
        </p:txBody>
      </p:sp>
      <p:sp>
        <p:nvSpPr>
          <p:cNvPr id="3" name="Content Placeholder 2"/>
          <p:cNvSpPr>
            <a:spLocks noGrp="1"/>
          </p:cNvSpPr>
          <p:nvPr>
            <p:ph idx="1"/>
          </p:nvPr>
        </p:nvSpPr>
        <p:spPr/>
        <p:txBody>
          <a:bodyPr>
            <a:noAutofit/>
          </a:bodyPr>
          <a:lstStyle/>
          <a:p>
            <a:r>
              <a:rPr lang="en-US" sz="3200" dirty="0" smtClean="0"/>
              <a:t>How can you envision using mentor texts in your classroom?</a:t>
            </a:r>
          </a:p>
          <a:p>
            <a:endParaRPr lang="en-US" sz="3200" dirty="0" smtClean="0"/>
          </a:p>
          <a:p>
            <a:r>
              <a:rPr lang="en-US" sz="3200" dirty="0" smtClean="0"/>
              <a:t>What kind of goals might you have about using mentor texts to teach a piece of writing?</a:t>
            </a:r>
          </a:p>
          <a:p>
            <a:endParaRPr lang="en-US" sz="3200" dirty="0" smtClean="0"/>
          </a:p>
          <a:p>
            <a:r>
              <a:rPr lang="en-US" sz="3200" dirty="0" smtClean="0"/>
              <a:t>What thoughts, ideas, feedback would you like to share?</a:t>
            </a:r>
            <a:endParaRPr lang="en-US" sz="3200" dirty="0"/>
          </a:p>
        </p:txBody>
      </p:sp>
    </p:spTree>
    <p:extLst>
      <p:ext uri="{BB962C8B-B14F-4D97-AF65-F5344CB8AC3E}">
        <p14:creationId xmlns:p14="http://schemas.microsoft.com/office/powerpoint/2010/main" val="3030423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 about…</a:t>
            </a:r>
            <a:endParaRPr lang="en-US" dirty="0"/>
          </a:p>
        </p:txBody>
      </p:sp>
      <p:sp>
        <p:nvSpPr>
          <p:cNvPr id="3" name="Content Placeholder 2"/>
          <p:cNvSpPr>
            <a:spLocks noGrp="1"/>
          </p:cNvSpPr>
          <p:nvPr>
            <p:ph idx="1"/>
          </p:nvPr>
        </p:nvSpPr>
        <p:spPr>
          <a:xfrm>
            <a:off x="457200" y="1295400"/>
            <a:ext cx="8229600" cy="4830763"/>
          </a:xfrm>
        </p:spPr>
        <p:txBody>
          <a:bodyPr>
            <a:normAutofit/>
          </a:bodyPr>
          <a:lstStyle/>
          <a:p>
            <a:r>
              <a:rPr lang="en-US" dirty="0" smtClean="0"/>
              <a:t>Something that drives you crazy that other people don’t even notice.</a:t>
            </a:r>
          </a:p>
          <a:p>
            <a:pPr marL="0" indent="0">
              <a:buNone/>
            </a:pPr>
            <a:endParaRPr lang="en-US" dirty="0" smtClean="0"/>
          </a:p>
          <a:p>
            <a:r>
              <a:rPr lang="en-US" dirty="0" smtClean="0"/>
              <a:t>Something from the start of the year that is bothering you. Or something from the start of the year that you love.</a:t>
            </a:r>
          </a:p>
          <a:p>
            <a:pPr marL="0" indent="0">
              <a:buNone/>
            </a:pPr>
            <a:endParaRPr lang="en-US" dirty="0" smtClean="0"/>
          </a:p>
          <a:p>
            <a:r>
              <a:rPr lang="en-US" dirty="0" smtClean="0"/>
              <a:t>Something that you think is bad that other people think is good.</a:t>
            </a:r>
          </a:p>
          <a:p>
            <a:pPr marL="0" indent="0">
              <a:buNone/>
            </a:pPr>
            <a:endParaRPr lang="en-US" dirty="0"/>
          </a:p>
        </p:txBody>
      </p:sp>
    </p:spTree>
    <p:extLst>
      <p:ext uri="{BB962C8B-B14F-4D97-AF65-F5344CB8AC3E}">
        <p14:creationId xmlns:p14="http://schemas.microsoft.com/office/powerpoint/2010/main" val="2111641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100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100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lstStyle/>
          <a:p>
            <a:r>
              <a:rPr lang="en-US" dirty="0" smtClean="0"/>
              <a:t>Goals</a:t>
            </a:r>
            <a:endParaRPr lang="en-US" dirty="0"/>
          </a:p>
        </p:txBody>
      </p:sp>
      <p:sp>
        <p:nvSpPr>
          <p:cNvPr id="3" name="Content Placeholder 2"/>
          <p:cNvSpPr>
            <a:spLocks noGrp="1"/>
          </p:cNvSpPr>
          <p:nvPr>
            <p:ph idx="1"/>
          </p:nvPr>
        </p:nvSpPr>
        <p:spPr/>
        <p:txBody>
          <a:bodyPr/>
          <a:lstStyle/>
          <a:p>
            <a:r>
              <a:rPr lang="en-US" dirty="0" smtClean="0"/>
              <a:t>Use mentor texts to…</a:t>
            </a:r>
          </a:p>
          <a:p>
            <a:pPr marL="0" indent="0">
              <a:buNone/>
            </a:pPr>
            <a:endParaRPr lang="en-US" dirty="0" smtClean="0"/>
          </a:p>
          <a:p>
            <a:pPr lvl="1"/>
            <a:r>
              <a:rPr lang="en-US" sz="2800" dirty="0" smtClean="0"/>
              <a:t>shape a writing unit.</a:t>
            </a:r>
          </a:p>
          <a:p>
            <a:pPr marL="457200" lvl="1" indent="0">
              <a:buNone/>
            </a:pPr>
            <a:endParaRPr lang="en-US" sz="2800" dirty="0" smtClean="0"/>
          </a:p>
          <a:p>
            <a:pPr lvl="1"/>
            <a:r>
              <a:rPr lang="en-US" sz="2800" dirty="0"/>
              <a:t>t</a:t>
            </a:r>
            <a:r>
              <a:rPr lang="en-US" sz="2800" dirty="0" smtClean="0"/>
              <a:t>each crafting lessons.</a:t>
            </a:r>
          </a:p>
          <a:p>
            <a:pPr marL="457200" lvl="1" indent="0">
              <a:buNone/>
            </a:pPr>
            <a:endParaRPr lang="en-US" sz="2800" dirty="0" smtClean="0"/>
          </a:p>
          <a:p>
            <a:pPr lvl="1"/>
            <a:r>
              <a:rPr lang="en-US" sz="2800" dirty="0"/>
              <a:t>c</a:t>
            </a:r>
            <a:r>
              <a:rPr lang="en-US" sz="2800" dirty="0" smtClean="0"/>
              <a:t>reate student choice.</a:t>
            </a:r>
          </a:p>
          <a:p>
            <a:endParaRPr lang="en-US" dirty="0"/>
          </a:p>
        </p:txBody>
      </p:sp>
    </p:spTree>
    <p:extLst>
      <p:ext uri="{BB962C8B-B14F-4D97-AF65-F5344CB8AC3E}">
        <p14:creationId xmlns:p14="http://schemas.microsoft.com/office/powerpoint/2010/main" val="931557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3">
                                            <p:txEl>
                                              <p:pRg st="2" end="2"/>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p:cTn id="1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9" dur="500"/>
                                        <p:tgtEl>
                                          <p:spTgt spid="3">
                                            <p:txEl>
                                              <p:pRg st="4" end="4"/>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p:cTn id="2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is a mentor text?</a:t>
            </a:r>
            <a:endParaRPr lang="en-US" dirty="0"/>
          </a:p>
        </p:txBody>
      </p:sp>
      <p:sp>
        <p:nvSpPr>
          <p:cNvPr id="4" name="Rectangle 3"/>
          <p:cNvSpPr/>
          <p:nvPr/>
        </p:nvSpPr>
        <p:spPr>
          <a:xfrm>
            <a:off x="914400" y="1676400"/>
            <a:ext cx="7772400" cy="2308324"/>
          </a:xfrm>
          <a:prstGeom prst="rect">
            <a:avLst/>
          </a:prstGeom>
        </p:spPr>
        <p:txBody>
          <a:bodyPr wrap="square">
            <a:spAutoFit/>
          </a:bodyPr>
          <a:lstStyle/>
          <a:p>
            <a:r>
              <a:rPr lang="en-US" sz="2400" b="1" dirty="0" smtClean="0"/>
              <a:t>Mentor Text: </a:t>
            </a:r>
            <a:r>
              <a:rPr lang="en-US" sz="2400" dirty="0"/>
              <a:t>a published piece of writing whose idea, whose structure, or whose written craft techniques can be discussed by student writers during a writing lesson for the purpose of inspiring them. I believe there are three types of these texts. </a:t>
            </a:r>
            <a:endParaRPr lang="en-US" sz="2400" dirty="0" smtClean="0"/>
          </a:p>
          <a:p>
            <a:r>
              <a:rPr lang="en-US" sz="2400" dirty="0" smtClean="0"/>
              <a:t>(from Corbett Harrison, writingfix.org)</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697327404"/>
              </p:ext>
            </p:extLst>
          </p:nvPr>
        </p:nvGraphicFramePr>
        <p:xfrm>
          <a:off x="914400" y="4267201"/>
          <a:ext cx="7620000" cy="2209800"/>
        </p:xfrm>
        <a:graphic>
          <a:graphicData uri="http://schemas.openxmlformats.org/drawingml/2006/table">
            <a:tbl>
              <a:tblPr firstRow="1" bandRow="1">
                <a:tableStyleId>{5C22544A-7EE6-4342-B048-85BDC9FD1C3A}</a:tableStyleId>
              </a:tblPr>
              <a:tblGrid>
                <a:gridCol w="2540000"/>
                <a:gridCol w="2540000"/>
                <a:gridCol w="2540000"/>
              </a:tblGrid>
              <a:tr h="390595">
                <a:tc>
                  <a:txBody>
                    <a:bodyPr/>
                    <a:lstStyle/>
                    <a:p>
                      <a:pPr algn="ctr"/>
                      <a:r>
                        <a:rPr lang="en-US" dirty="0" smtClean="0"/>
                        <a:t>Ideas</a:t>
                      </a:r>
                      <a:endParaRPr lang="en-US" dirty="0"/>
                    </a:p>
                  </a:txBody>
                  <a:tcPr/>
                </a:tc>
                <a:tc>
                  <a:txBody>
                    <a:bodyPr/>
                    <a:lstStyle/>
                    <a:p>
                      <a:pPr algn="ctr"/>
                      <a:r>
                        <a:rPr lang="en-US" dirty="0" smtClean="0"/>
                        <a:t>Craft</a:t>
                      </a:r>
                      <a:endParaRPr lang="en-US" dirty="0"/>
                    </a:p>
                  </a:txBody>
                  <a:tcPr/>
                </a:tc>
                <a:tc>
                  <a:txBody>
                    <a:bodyPr/>
                    <a:lstStyle/>
                    <a:p>
                      <a:pPr algn="ctr"/>
                      <a:r>
                        <a:rPr lang="en-US" dirty="0" smtClean="0"/>
                        <a:t>Structure</a:t>
                      </a:r>
                      <a:endParaRPr lang="en-US" dirty="0"/>
                    </a:p>
                  </a:txBody>
                  <a:tcPr/>
                </a:tc>
              </a:tr>
              <a:tr h="18192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baseline="0" dirty="0" smtClean="0">
                          <a:solidFill>
                            <a:schemeClr val="dk1"/>
                          </a:solidFill>
                          <a:latin typeface="+mn-lt"/>
                          <a:ea typeface="+mn-ea"/>
                          <a:cs typeface="+mn-cs"/>
                        </a:rPr>
                        <a:t>This mentor text is used to inspire a fresh or unique idea from your student writers.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baseline="0" dirty="0" smtClean="0">
                          <a:solidFill>
                            <a:schemeClr val="dk1"/>
                          </a:solidFill>
                          <a:latin typeface="+mn-lt"/>
                          <a:ea typeface="+mn-ea"/>
                          <a:cs typeface="+mn-cs"/>
                        </a:rPr>
                        <a:t>This mentor text provides a structure that student writers can “borrow” to write about their own ideas. </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baseline="0" dirty="0" smtClean="0">
                          <a:solidFill>
                            <a:schemeClr val="dk1"/>
                          </a:solidFill>
                          <a:latin typeface="+mn-lt"/>
                          <a:ea typeface="+mn-ea"/>
                          <a:cs typeface="+mn-cs"/>
                        </a:rPr>
                        <a:t>This mentor text contains well-crafted writing techniques that can be analyzed and imitated by student writers. 	</a:t>
                      </a:r>
                      <a:endParaRPr lang="en-US" dirty="0"/>
                    </a:p>
                  </a:txBody>
                  <a:tcPr/>
                </a:tc>
              </a:tr>
            </a:tbl>
          </a:graphicData>
        </a:graphic>
      </p:graphicFrame>
    </p:spTree>
    <p:extLst>
      <p:ext uri="{BB962C8B-B14F-4D97-AF65-F5344CB8AC3E}">
        <p14:creationId xmlns:p14="http://schemas.microsoft.com/office/powerpoint/2010/main" val="2222569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Genre Chart: Argument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49977536"/>
              </p:ext>
            </p:extLst>
          </p:nvPr>
        </p:nvGraphicFramePr>
        <p:xfrm>
          <a:off x="457200" y="1249680"/>
          <a:ext cx="8229600" cy="5455920"/>
        </p:xfrm>
        <a:graphic>
          <a:graphicData uri="http://schemas.openxmlformats.org/drawingml/2006/table">
            <a:tbl>
              <a:tblPr firstRow="1" bandRow="1">
                <a:tableStyleId>{5C22544A-7EE6-4342-B048-85BDC9FD1C3A}</a:tableStyleId>
              </a:tblPr>
              <a:tblGrid>
                <a:gridCol w="4114800"/>
                <a:gridCol w="4114800"/>
              </a:tblGrid>
              <a:tr h="846609">
                <a:tc>
                  <a:txBody>
                    <a:bodyPr/>
                    <a:lstStyle/>
                    <a:p>
                      <a:pPr algn="ctr"/>
                      <a:r>
                        <a:rPr lang="en-US" sz="2400" dirty="0" smtClean="0"/>
                        <a:t>What I notice </a:t>
                      </a:r>
                    </a:p>
                    <a:p>
                      <a:pPr algn="ctr"/>
                      <a:r>
                        <a:rPr lang="en-US" sz="2400" dirty="0" smtClean="0"/>
                        <a:t>as a reader</a:t>
                      </a:r>
                      <a:endParaRPr lang="en-US" sz="2400" dirty="0"/>
                    </a:p>
                  </a:txBody>
                  <a:tcPr/>
                </a:tc>
                <a:tc>
                  <a:txBody>
                    <a:bodyPr/>
                    <a:lstStyle/>
                    <a:p>
                      <a:pPr algn="ctr"/>
                      <a:r>
                        <a:rPr lang="en-US" sz="2400" dirty="0" smtClean="0"/>
                        <a:t>What that means </a:t>
                      </a:r>
                    </a:p>
                    <a:p>
                      <a:pPr algn="ctr"/>
                      <a:r>
                        <a:rPr lang="en-US" sz="2400" dirty="0" smtClean="0"/>
                        <a:t>for me as a writer</a:t>
                      </a:r>
                      <a:endParaRPr lang="en-US" sz="2400" dirty="0"/>
                    </a:p>
                  </a:txBody>
                  <a:tcPr/>
                </a:tc>
              </a:tr>
              <a:tr h="4609311">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7784349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Lesson: Three-peat</a:t>
            </a:r>
            <a:endParaRPr lang="en-US" dirty="0"/>
          </a:p>
        </p:txBody>
      </p:sp>
      <p:sp>
        <p:nvSpPr>
          <p:cNvPr id="3" name="Content Placeholder 2"/>
          <p:cNvSpPr>
            <a:spLocks noGrp="1"/>
          </p:cNvSpPr>
          <p:nvPr>
            <p:ph idx="1"/>
          </p:nvPr>
        </p:nvSpPr>
        <p:spPr/>
        <p:txBody>
          <a:bodyPr/>
          <a:lstStyle/>
          <a:p>
            <a:r>
              <a:rPr lang="en-US" dirty="0" smtClean="0"/>
              <a:t>What do I notice (make a rule)?</a:t>
            </a:r>
          </a:p>
          <a:p>
            <a:pPr marL="0" indent="0">
              <a:buNone/>
            </a:pPr>
            <a:endParaRPr lang="en-US" dirty="0" smtClean="0"/>
          </a:p>
          <a:p>
            <a:r>
              <a:rPr lang="en-US" dirty="0" smtClean="0"/>
              <a:t>Why does the author use this?</a:t>
            </a:r>
          </a:p>
          <a:p>
            <a:pPr marL="0" indent="0">
              <a:buNone/>
            </a:pPr>
            <a:endParaRPr lang="en-US" dirty="0" smtClean="0"/>
          </a:p>
          <a:p>
            <a:r>
              <a:rPr lang="en-US" dirty="0" smtClean="0"/>
              <a:t>How does the author do it?</a:t>
            </a:r>
          </a:p>
          <a:p>
            <a:pPr marL="0" indent="0">
              <a:buNone/>
            </a:pPr>
            <a:endParaRPr lang="en-US" dirty="0" smtClean="0"/>
          </a:p>
          <a:p>
            <a:r>
              <a:rPr lang="en-US" dirty="0" smtClean="0"/>
              <a:t>How can I use it in my writing?</a:t>
            </a:r>
            <a:endParaRPr lang="en-US" dirty="0"/>
          </a:p>
        </p:txBody>
      </p:sp>
    </p:spTree>
    <p:extLst>
      <p:ext uri="{BB962C8B-B14F-4D97-AF65-F5344CB8AC3E}">
        <p14:creationId xmlns:p14="http://schemas.microsoft.com/office/powerpoint/2010/main" val="41389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50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50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50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Three-peat examples</a:t>
            </a:r>
            <a:endParaRPr lang="en-US" dirty="0"/>
          </a:p>
        </p:txBody>
      </p:sp>
      <p:sp>
        <p:nvSpPr>
          <p:cNvPr id="8" name="Content Placeholder 2"/>
          <p:cNvSpPr txBox="1">
            <a:spLocks/>
          </p:cNvSpPr>
          <p:nvPr/>
        </p:nvSpPr>
        <p:spPr>
          <a:xfrm>
            <a:off x="547254" y="1447800"/>
            <a:ext cx="8215746" cy="4724400"/>
          </a:xfrm>
          <a:prstGeom prst="rect">
            <a:avLst/>
          </a:prstGeom>
          <a:ln w="57150">
            <a:solidFill>
              <a:schemeClr val="tx1"/>
            </a:solidFill>
          </a:ln>
        </p:spPr>
        <p:txBody>
          <a:bodyPr vert="horz" lIns="91440" tIns="45720" rIns="91440" bIns="45720" rtlCol="0">
            <a:normAutofit fontScale="4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0" dirty="0" smtClean="0"/>
              <a:t>In 2009, after a night of bar hopping, a man named Ryan </a:t>
            </a:r>
            <a:r>
              <a:rPr lang="en-US" sz="10000" dirty="0" err="1" smtClean="0"/>
              <a:t>LeVin</a:t>
            </a:r>
            <a:r>
              <a:rPr lang="en-US" sz="10000" dirty="0" smtClean="0"/>
              <a:t> plowed his speeding Porsche into two British tourists in Fort Lauderdale, killing them. He fled the scene, lied to the cops, tried to pin the crime on someone else.</a:t>
            </a:r>
          </a:p>
          <a:p>
            <a:pPr marL="0" indent="0">
              <a:buFont typeface="Arial" pitchFamily="34" charset="0"/>
              <a:buNone/>
            </a:pPr>
            <a:endParaRPr lang="en-US" sz="6700" dirty="0" smtClean="0"/>
          </a:p>
          <a:p>
            <a:pPr marL="0" indent="0">
              <a:buFont typeface="Arial" pitchFamily="34" charset="0"/>
              <a:buNone/>
            </a:pPr>
            <a:r>
              <a:rPr lang="en-US" sz="6700" dirty="0" smtClean="0"/>
              <a:t>-from Leonard Pitts column “A Stunt Versus a Real Crime”</a:t>
            </a:r>
          </a:p>
          <a:p>
            <a:pPr marL="0" indent="0">
              <a:buFont typeface="Arial" pitchFamily="34" charset="0"/>
              <a:buNone/>
            </a:pPr>
            <a:endParaRPr lang="en-US" sz="4400" dirty="0" smtClean="0"/>
          </a:p>
          <a:p>
            <a:pPr marL="0" indent="0">
              <a:buFont typeface="Arial" pitchFamily="34" charset="0"/>
              <a:buNone/>
            </a:pPr>
            <a:endParaRPr lang="en-US" sz="4400" dirty="0" smtClean="0"/>
          </a:p>
          <a:p>
            <a:pPr marL="0" indent="0">
              <a:buFont typeface="Arial" pitchFamily="34" charset="0"/>
              <a:buNone/>
            </a:pPr>
            <a:endParaRPr lang="en-US" sz="4400" dirty="0"/>
          </a:p>
        </p:txBody>
      </p:sp>
    </p:spTree>
    <p:extLst>
      <p:ext uri="{BB962C8B-B14F-4D97-AF65-F5344CB8AC3E}">
        <p14:creationId xmlns:p14="http://schemas.microsoft.com/office/powerpoint/2010/main" val="26557131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Three-peat Examples</a:t>
            </a:r>
            <a:endParaRPr lang="en-US" dirty="0"/>
          </a:p>
        </p:txBody>
      </p:sp>
      <p:sp>
        <p:nvSpPr>
          <p:cNvPr id="8" name="TextBox 7"/>
          <p:cNvSpPr txBox="1"/>
          <p:nvPr/>
        </p:nvSpPr>
        <p:spPr>
          <a:xfrm>
            <a:off x="568036" y="1524000"/>
            <a:ext cx="8153400" cy="3539430"/>
          </a:xfrm>
          <a:prstGeom prst="rect">
            <a:avLst/>
          </a:prstGeom>
          <a:noFill/>
          <a:ln w="28575">
            <a:solidFill>
              <a:schemeClr val="tx1"/>
            </a:solidFill>
          </a:ln>
        </p:spPr>
        <p:txBody>
          <a:bodyPr wrap="square" rtlCol="0">
            <a:spAutoFit/>
          </a:bodyPr>
          <a:lstStyle/>
          <a:p>
            <a:r>
              <a:rPr lang="en-US" sz="4000" dirty="0" smtClean="0">
                <a:latin typeface="Georgia" pitchFamily="18" charset="0"/>
              </a:rPr>
              <a:t>You've heard of Kill the Ump, Lynch the Ump, and Strangle the Ump, right? Well, get ready for the latest thing—Bean the Ump.</a:t>
            </a:r>
          </a:p>
          <a:p>
            <a:endParaRPr lang="en-US" sz="3600" dirty="0" smtClean="0">
              <a:latin typeface="Georgia" pitchFamily="18" charset="0"/>
            </a:endParaRPr>
          </a:p>
          <a:p>
            <a:r>
              <a:rPr lang="en-US" sz="2800" dirty="0" smtClean="0">
                <a:latin typeface="Georgia" pitchFamily="18" charset="0"/>
              </a:rPr>
              <a:t>-From Rick Reilly column “Life of Reilly”</a:t>
            </a:r>
            <a:endParaRPr lang="en-US" sz="2800" dirty="0">
              <a:latin typeface="Georgia" pitchFamily="18" charset="0"/>
            </a:endParaRPr>
          </a:p>
        </p:txBody>
      </p:sp>
    </p:spTree>
    <p:extLst>
      <p:ext uri="{BB962C8B-B14F-4D97-AF65-F5344CB8AC3E}">
        <p14:creationId xmlns:p14="http://schemas.microsoft.com/office/powerpoint/2010/main" val="3586278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Three-peat Examples</a:t>
            </a:r>
            <a:endParaRPr lang="en-US" dirty="0"/>
          </a:p>
        </p:txBody>
      </p:sp>
      <p:sp>
        <p:nvSpPr>
          <p:cNvPr id="7" name="TextBox 6"/>
          <p:cNvSpPr txBox="1"/>
          <p:nvPr/>
        </p:nvSpPr>
        <p:spPr>
          <a:xfrm>
            <a:off x="381000" y="1447800"/>
            <a:ext cx="8381999" cy="5262979"/>
          </a:xfrm>
          <a:prstGeom prst="rect">
            <a:avLst/>
          </a:prstGeom>
          <a:noFill/>
          <a:ln w="19050">
            <a:solidFill>
              <a:schemeClr val="tx1"/>
            </a:solidFill>
          </a:ln>
        </p:spPr>
        <p:txBody>
          <a:bodyPr wrap="square" rtlCol="0">
            <a:spAutoFit/>
          </a:bodyPr>
          <a:lstStyle/>
          <a:p>
            <a:r>
              <a:rPr lang="en-US" sz="2800" dirty="0">
                <a:solidFill>
                  <a:schemeClr val="tx1">
                    <a:lumMod val="95000"/>
                  </a:schemeClr>
                </a:solidFill>
                <a:latin typeface="Times New Roman" pitchFamily="18" charset="0"/>
                <a:cs typeface="Times New Roman" pitchFamily="18" charset="0"/>
              </a:rPr>
              <a:t>	I looked up to see a man sitting in his fancy foreign car, talking on the phone. It's against the law to talk on the phone while driving in the District of Columbia. He obviously had not read that law. Or maybe it doesn't apply to him.</a:t>
            </a:r>
          </a:p>
          <a:p>
            <a:r>
              <a:rPr lang="en-US" sz="2800" dirty="0">
                <a:solidFill>
                  <a:schemeClr val="tx1">
                    <a:lumMod val="95000"/>
                  </a:schemeClr>
                </a:solidFill>
                <a:latin typeface="Times New Roman" pitchFamily="18" charset="0"/>
                <a:cs typeface="Times New Roman" pitchFamily="18" charset="0"/>
              </a:rPr>
              <a:t>	I had what I thought was the normal reaction. I motioned for him to hang up.</a:t>
            </a:r>
          </a:p>
          <a:p>
            <a:r>
              <a:rPr lang="en-US" sz="2800" dirty="0">
                <a:solidFill>
                  <a:schemeClr val="tx1">
                    <a:lumMod val="95000"/>
                  </a:schemeClr>
                </a:solidFill>
                <a:latin typeface="Times New Roman" pitchFamily="18" charset="0"/>
                <a:cs typeface="Times New Roman" pitchFamily="18" charset="0"/>
              </a:rPr>
              <a:t>	I might as well have doused his car with gasoline and flicked a match on the hood. He went ballistic. He rolled down his window. His rage spilled out.</a:t>
            </a:r>
          </a:p>
          <a:p>
            <a:r>
              <a:rPr lang="en-US" sz="2800" dirty="0">
                <a:solidFill>
                  <a:schemeClr val="tx1">
                    <a:lumMod val="95000"/>
                  </a:schemeClr>
                </a:solidFill>
                <a:latin typeface="Times New Roman" pitchFamily="18" charset="0"/>
                <a:cs typeface="Times New Roman" pitchFamily="18" charset="0"/>
              </a:rPr>
              <a:t>-</a:t>
            </a:r>
            <a:r>
              <a:rPr lang="en-US" sz="2000" dirty="0">
                <a:solidFill>
                  <a:schemeClr val="tx1">
                    <a:lumMod val="95000"/>
                  </a:schemeClr>
                </a:solidFill>
                <a:latin typeface="Times New Roman" pitchFamily="18" charset="0"/>
                <a:cs typeface="Times New Roman" pitchFamily="18" charset="0"/>
              </a:rPr>
              <a:t>From Craig Wilson “Put the Brakes on That Cell Phone Habit”</a:t>
            </a:r>
          </a:p>
          <a:p>
            <a:endParaRPr lang="en-US" sz="2800" dirty="0"/>
          </a:p>
        </p:txBody>
      </p:sp>
    </p:spTree>
    <p:extLst>
      <p:ext uri="{BB962C8B-B14F-4D97-AF65-F5344CB8AC3E}">
        <p14:creationId xmlns:p14="http://schemas.microsoft.com/office/powerpoint/2010/main" val="29035087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68</TotalTime>
  <Words>445</Words>
  <Application>Microsoft Office PowerPoint</Application>
  <PresentationFormat>On-screen Show (4:3)</PresentationFormat>
  <Paragraphs>83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Using Models To teach argument</vt:lpstr>
      <vt:lpstr>Write about…</vt:lpstr>
      <vt:lpstr>Goals</vt:lpstr>
      <vt:lpstr>So what is a mentor text?</vt:lpstr>
      <vt:lpstr>Genre Chart: Argument</vt:lpstr>
      <vt:lpstr>Focus Lesson: Three-peat</vt:lpstr>
      <vt:lpstr>Three-peat examples</vt:lpstr>
      <vt:lpstr>Three-peat Examples</vt:lpstr>
      <vt:lpstr>Three-peat Examples</vt:lpstr>
      <vt:lpstr>Focus Lesson: Three-peat</vt:lpstr>
      <vt:lpstr>Three-peat examples  from Gibbs’ article</vt:lpstr>
      <vt:lpstr>Now try it in your writing…</vt:lpstr>
      <vt:lpstr>Reflection…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Models to Teach Opinion</dc:title>
  <dc:creator>mamafaul</dc:creator>
  <cp:lastModifiedBy>mamafaul</cp:lastModifiedBy>
  <cp:revision>12</cp:revision>
  <dcterms:created xsi:type="dcterms:W3CDTF">2011-09-06T19:08:13Z</dcterms:created>
  <dcterms:modified xsi:type="dcterms:W3CDTF">2011-09-10T14:46:59Z</dcterms:modified>
</cp:coreProperties>
</file>